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8"/>
  </p:notesMasterIdLst>
  <p:handoutMasterIdLst>
    <p:handoutMasterId r:id="rId9"/>
  </p:handoutMasterIdLst>
  <p:sldIdLst>
    <p:sldId id="347" r:id="rId2"/>
    <p:sldId id="339" r:id="rId3"/>
    <p:sldId id="348" r:id="rId4"/>
    <p:sldId id="349" r:id="rId5"/>
    <p:sldId id="350" r:id="rId6"/>
    <p:sldId id="351"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0" autoAdjust="0"/>
    <p:restoredTop sz="86400" autoAdjust="0"/>
  </p:normalViewPr>
  <p:slideViewPr>
    <p:cSldViewPr>
      <p:cViewPr varScale="1">
        <p:scale>
          <a:sx n="62" d="100"/>
          <a:sy n="62" d="100"/>
        </p:scale>
        <p:origin x="1284"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2609649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652665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496275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6172200" y="4648200"/>
            <a:ext cx="24384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11.3</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11</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 </a:t>
            </a:r>
            <a:r>
              <a:rPr lang="en-US" dirty="0" smtClean="0"/>
              <a:t>11.3</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dirty="0">
                <a:sym typeface="Symbol" panose="05050102010706020507" pitchFamily="18" charset="2"/>
              </a:rPr>
              <a:t>Logistic </a:t>
            </a:r>
            <a:r>
              <a:rPr lang="en-US" altLang="en-US" dirty="0" smtClean="0">
                <a:sym typeface="Symbol" panose="05050102010706020507" pitchFamily="18" charset="2"/>
              </a:rPr>
              <a:t>regression</a:t>
            </a:r>
          </a:p>
          <a:p>
            <a:pPr marL="0" indent="511175">
              <a:spcBef>
                <a:spcPct val="0"/>
              </a:spcBef>
              <a:spcAft>
                <a:spcPct val="15000"/>
              </a:spcAft>
              <a:buNone/>
            </a:pPr>
            <a:r>
              <a:rPr lang="en-US" altLang="en-US" dirty="0" smtClean="0">
                <a:sym typeface="Symbol" panose="05050102010706020507" pitchFamily="18" charset="2"/>
              </a:rPr>
              <a:t>Randomization test</a:t>
            </a:r>
            <a:endParaRPr lang="en-US" altLang="en-US"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Randomization Test with </a:t>
            </a:r>
            <a:r>
              <a:rPr lang="en-US" dirty="0" smtClean="0"/>
              <a:t>Logistic Regression (1 of 3)</a:t>
            </a:r>
            <a:endParaRPr lang="en-US" dirty="0"/>
          </a:p>
        </p:txBody>
      </p:sp>
      <p:sp>
        <p:nvSpPr>
          <p:cNvPr id="3" name="Content Placeholder 2"/>
          <p:cNvSpPr>
            <a:spLocks noGrp="1"/>
          </p:cNvSpPr>
          <p:nvPr>
            <p:ph idx="1"/>
          </p:nvPr>
        </p:nvSpPr>
        <p:spPr>
          <a:xfrm>
            <a:off x="228600" y="1390229"/>
            <a:ext cx="8610600" cy="859745"/>
          </a:xfrm>
        </p:spPr>
        <p:txBody>
          <a:bodyPr>
            <a:noAutofit/>
          </a:bodyPr>
          <a:lstStyle/>
          <a:p>
            <a:pPr marL="0" indent="0">
              <a:buNone/>
            </a:pPr>
            <a:r>
              <a:rPr lang="en-US" altLang="en-US" dirty="0"/>
              <a:t>Consider the ICU data and whether </a:t>
            </a:r>
            <a:r>
              <a:rPr lang="en-US" altLang="en-US" b="1" dirty="0"/>
              <a:t>Age</a:t>
            </a:r>
            <a:r>
              <a:rPr lang="en-US" altLang="en-US" dirty="0"/>
              <a:t> is a significant predictor of </a:t>
            </a:r>
            <a:r>
              <a:rPr lang="en-US" altLang="en-US" b="1" dirty="0"/>
              <a:t>Survive</a:t>
            </a:r>
            <a:r>
              <a:rPr lang="en-US" altLang="en-US" dirty="0"/>
              <a:t>.</a:t>
            </a:r>
          </a:p>
        </p:txBody>
      </p:sp>
      <p:pic>
        <p:nvPicPr>
          <p:cNvPr id="5" name="Picture Placeholder 4" descr="Two command lines and a coefficients table. The command lines read as follows: &#10;Prompt, l mod Age equals g l m (Survive approximately equals Age, family equals binomial, data equals I C U). &#10;Prompt, Summary (l mod Age).&#10;The coefficients table has two rows and four columns with the column headers that read Estimate, Standard Error, z value, and P r greater than absolute value of z. The data presented are as follows: &#10;Row 1. Intercept. Estimate: 3.05851, Standard Error: 0.69608, z value: 4.394, P r greater than absolute value of z: 1.11 e minus 05, three asterisks.&#10;Row 2. Sys B P. Estimate: Negative 0.02754, Standard Error: 0.01056, z value: Negative 2.607, P r greater than absolute value of z: 0.00913, two asterisk.  &#10;A text below the table reads Null Deviance: 200.16 on 199 degrees of freedom and Residual deviance 192.31on 198 degrees of freedom. The Residual deviance value 192.31 is circled."/>
          <p:cNvPicPr>
            <a:picLocks noGrp="1" noChangeAspect="1"/>
          </p:cNvPicPr>
          <p:nvPr>
            <p:ph type="pic" sz="quarter" idx="11"/>
          </p:nvPr>
        </p:nvPicPr>
        <p:blipFill>
          <a:blip r:embed="rId3"/>
          <a:stretch>
            <a:fillRect/>
          </a:stretch>
        </p:blipFill>
        <p:spPr>
          <a:xfrm>
            <a:off x="228600" y="2365178"/>
            <a:ext cx="5865397" cy="1666306"/>
          </a:xfrm>
          <a:prstGeom prst="rect">
            <a:avLst/>
          </a:prstGeom>
          <a:noFill/>
          <a:ln>
            <a:noFill/>
          </a:ln>
        </p:spPr>
      </p:pic>
      <p:sp>
        <p:nvSpPr>
          <p:cNvPr id="6" name="Content Placeholder 2"/>
          <p:cNvSpPr>
            <a:spLocks noGrp="1"/>
          </p:cNvSpPr>
          <p:nvPr>
            <p:ph type="body" sz="quarter" idx="10"/>
          </p:nvPr>
        </p:nvSpPr>
        <p:spPr>
          <a:xfrm>
            <a:off x="228600" y="4068198"/>
            <a:ext cx="7807145" cy="503802"/>
          </a:xfrm>
        </p:spPr>
        <p:txBody>
          <a:bodyPr>
            <a:normAutofit/>
          </a:bodyPr>
          <a:lstStyle/>
          <a:p>
            <a:pPr marL="0" indent="0">
              <a:buNone/>
            </a:pPr>
            <a:r>
              <a:rPr lang="en-US" altLang="en-US" dirty="0"/>
              <a:t>Could results this extreme happen by chance</a:t>
            </a:r>
            <a:r>
              <a:rPr lang="en-US" altLang="en-US" dirty="0" smtClean="0"/>
              <a:t>?</a:t>
            </a:r>
            <a:endParaRPr lang="en-US" altLang="en-US" dirty="0"/>
          </a:p>
        </p:txBody>
      </p:sp>
      <p:pic>
        <p:nvPicPr>
          <p:cNvPr id="12" name="Picture Placeholder 11" descr="Five bullet points under the title What should we keep track of reads 1. Slope (Beta hat subscript 1). 2. Z Value. 3. Odds ratio. 4. Residual deviance (negative 2 log (L)). 5. G statistic. A text reads any of these will work."/>
          <p:cNvPicPr>
            <a:picLocks noGrp="1" noChangeAspect="1"/>
          </p:cNvPicPr>
          <p:nvPr>
            <p:ph type="pic" sz="quarter" idx="13"/>
          </p:nvPr>
        </p:nvPicPr>
        <p:blipFill>
          <a:blip r:embed="rId4"/>
          <a:stretch>
            <a:fillRect/>
          </a:stretch>
        </p:blipFill>
        <p:spPr>
          <a:xfrm>
            <a:off x="228600" y="4670378"/>
            <a:ext cx="7798533" cy="1578022"/>
          </a:xfrm>
          <a:prstGeom prst="rect">
            <a:avLst/>
          </a:prstGeom>
          <a:noFill/>
          <a:ln>
            <a:noFill/>
          </a:ln>
        </p:spPr>
      </p:pic>
    </p:spTree>
    <p:extLst>
      <p:ext uri="{BB962C8B-B14F-4D97-AF65-F5344CB8AC3E}">
        <p14:creationId xmlns:p14="http://schemas.microsoft.com/office/powerpoint/2010/main" val="2909505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Randomization Test with Logistic </a:t>
            </a:r>
            <a:r>
              <a:rPr lang="en-US" dirty="0" smtClean="0"/>
              <a:t>Regression (2 of 3)</a:t>
            </a:r>
            <a:endParaRPr lang="en-US" dirty="0"/>
          </a:p>
        </p:txBody>
      </p:sp>
      <p:sp>
        <p:nvSpPr>
          <p:cNvPr id="3" name="Content Placeholder 2"/>
          <p:cNvSpPr>
            <a:spLocks noGrp="1"/>
          </p:cNvSpPr>
          <p:nvPr>
            <p:ph idx="1"/>
          </p:nvPr>
        </p:nvSpPr>
        <p:spPr>
          <a:xfrm>
            <a:off x="228600" y="1390229"/>
            <a:ext cx="8610600" cy="1276771"/>
          </a:xfrm>
        </p:spPr>
        <p:txBody>
          <a:bodyPr>
            <a:noAutofit/>
          </a:bodyPr>
          <a:lstStyle/>
          <a:p>
            <a:pPr marL="0" indent="0">
              <a:buNone/>
            </a:pPr>
            <a:r>
              <a:rPr lang="en-US" altLang="en-US" dirty="0"/>
              <a:t>Imagine 200 cards with just the patient ages. Deal the cards </a:t>
            </a:r>
            <a:r>
              <a:rPr lang="en-US" altLang="en-US" i="1" dirty="0"/>
              <a:t>randomly</a:t>
            </a:r>
            <a:r>
              <a:rPr lang="en-US" altLang="en-US" dirty="0"/>
              <a:t> into two piles: 160 live, 40 die (so that survival is not related to age, </a:t>
            </a:r>
            <a:r>
              <a:rPr lang="en-US" altLang="en-US" i="1" dirty="0"/>
              <a:t>H</a:t>
            </a:r>
            <a:r>
              <a:rPr lang="en-US" altLang="en-US" baseline="-25000" dirty="0"/>
              <a:t>0</a:t>
            </a:r>
            <a:r>
              <a:rPr lang="en-US" altLang="en-US" dirty="0" smtClean="0"/>
              <a:t>).</a:t>
            </a:r>
            <a:endParaRPr lang="en-US" altLang="en-US" dirty="0"/>
          </a:p>
        </p:txBody>
      </p:sp>
      <p:pic>
        <p:nvPicPr>
          <p:cNvPr id="7" name="Picture Placeholder 6" descr="Two command lines and a coefficients table. A text above the command lines reads # Use mosaic’s shuffle ( ) function. &#10;The command lines read as follows: &#10;Prompt, l mod Random equals g l m (shuffle (Survive) approximately equals Age, family equals binomial, data equals I C U). &#10;Prompt, Summary (l mod Random).&#10;The coefficients table has two rows and four columns with the column headers that read Estimate, Standard Error, z value, and P r greater than absolute value of z. The data presented are as follows: &#10;Row 1. Intercept. Estimate: 2.529134, Standard Error: 0.636975, z value: 3.971, P r greater than absolute value of z: 7.17 e minus 05.&#10;Row 2. Age. Estimate: Negative 0.019115, Standard Error: 0.0009871, z value: Negative 1.936, P r greater than absolute value of z: 0.0528, two asterisk.  &#10;A text below the table reads Null Deviance: 200.16 on 199 degrees of freedom and Residual deviance 196.07 on 198 degrees of freedom. The Residual deviance value 196.07 is circled."/>
          <p:cNvPicPr>
            <a:picLocks noGrp="1" noChangeAspect="1"/>
          </p:cNvPicPr>
          <p:nvPr>
            <p:ph type="pic" sz="quarter" idx="11"/>
          </p:nvPr>
        </p:nvPicPr>
        <p:blipFill>
          <a:blip r:embed="rId3"/>
          <a:stretch>
            <a:fillRect/>
          </a:stretch>
        </p:blipFill>
        <p:spPr>
          <a:xfrm>
            <a:off x="225259" y="2772696"/>
            <a:ext cx="7290022" cy="2265669"/>
          </a:xfrm>
          <a:prstGeom prst="rect">
            <a:avLst/>
          </a:prstGeom>
          <a:noFill/>
          <a:ln>
            <a:noFill/>
          </a:ln>
        </p:spPr>
      </p:pic>
      <p:sp>
        <p:nvSpPr>
          <p:cNvPr id="6" name="Content Placeholder 2"/>
          <p:cNvSpPr>
            <a:spLocks noGrp="1"/>
          </p:cNvSpPr>
          <p:nvPr>
            <p:ph type="body" sz="quarter" idx="10"/>
          </p:nvPr>
        </p:nvSpPr>
        <p:spPr>
          <a:xfrm>
            <a:off x="189963" y="5164596"/>
            <a:ext cx="8801637" cy="1007604"/>
          </a:xfrm>
        </p:spPr>
        <p:txBody>
          <a:bodyPr>
            <a:normAutofit/>
          </a:bodyPr>
          <a:lstStyle/>
          <a:p>
            <a:pPr marL="0" indent="0">
              <a:buNone/>
            </a:pPr>
            <a:r>
              <a:rPr lang="en-US" dirty="0"/>
              <a:t>Not as small as the original </a:t>
            </a:r>
            <a:r>
              <a:rPr lang="en-US" dirty="0" smtClean="0"/>
              <a:t>192.31</a:t>
            </a:r>
          </a:p>
          <a:p>
            <a:pPr marL="0" indent="855663">
              <a:buNone/>
            </a:pPr>
            <a:r>
              <a:rPr lang="en-US" dirty="0"/>
              <a:t>Now repeat this thousands of times</a:t>
            </a:r>
            <a:r>
              <a:rPr lang="en-US" dirty="0" smtClean="0"/>
              <a:t>!</a:t>
            </a:r>
            <a:endParaRPr lang="en-US" dirty="0"/>
          </a:p>
        </p:txBody>
      </p:sp>
    </p:spTree>
    <p:extLst>
      <p:ext uri="{BB962C8B-B14F-4D97-AF65-F5344CB8AC3E}">
        <p14:creationId xmlns:p14="http://schemas.microsoft.com/office/powerpoint/2010/main" val="18030692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Randomization Test with Logistic </a:t>
            </a:r>
            <a:r>
              <a:rPr lang="en-US" dirty="0" smtClean="0"/>
              <a:t>Regression (3 of 3)</a:t>
            </a:r>
            <a:endParaRPr lang="en-US" dirty="0"/>
          </a:p>
        </p:txBody>
      </p:sp>
      <p:sp>
        <p:nvSpPr>
          <p:cNvPr id="3" name="Content Placeholder 2"/>
          <p:cNvSpPr>
            <a:spLocks noGrp="1"/>
          </p:cNvSpPr>
          <p:nvPr>
            <p:ph idx="1"/>
          </p:nvPr>
        </p:nvSpPr>
        <p:spPr>
          <a:xfrm>
            <a:off x="152400" y="1371600"/>
            <a:ext cx="8610600" cy="467816"/>
          </a:xfrm>
        </p:spPr>
        <p:txBody>
          <a:bodyPr>
            <a:normAutofit lnSpcReduction="10000"/>
          </a:bodyPr>
          <a:lstStyle/>
          <a:p>
            <a:pPr marL="0" indent="0">
              <a:buNone/>
            </a:pPr>
            <a:r>
              <a:rPr lang="en-US" altLang="en-US" dirty="0"/>
              <a:t>Mosaic’s </a:t>
            </a:r>
            <a:r>
              <a:rPr lang="en-US" altLang="en-US" b="1" dirty="0">
                <a:latin typeface="Courier New" panose="02070309020205020404" pitchFamily="49" charset="0"/>
                <a:cs typeface="Courier New" panose="02070309020205020404" pitchFamily="49" charset="0"/>
              </a:rPr>
              <a:t>do( )</a:t>
            </a:r>
            <a:r>
              <a:rPr lang="en-US" altLang="en-US" dirty="0">
                <a:latin typeface="Courier New" panose="02070309020205020404" pitchFamily="49" charset="0"/>
                <a:cs typeface="Courier New" panose="02070309020205020404" pitchFamily="49" charset="0"/>
              </a:rPr>
              <a:t> </a:t>
            </a:r>
            <a:r>
              <a:rPr lang="en-US" altLang="en-US" dirty="0"/>
              <a:t>function is useful </a:t>
            </a:r>
            <a:r>
              <a:rPr lang="en-US" altLang="en-US" dirty="0" smtClean="0"/>
              <a:t>here</a:t>
            </a:r>
            <a:endParaRPr lang="en-US" altLang="en-US" dirty="0"/>
          </a:p>
        </p:txBody>
      </p:sp>
      <p:pic>
        <p:nvPicPr>
          <p:cNvPr id="10" name="Picture Placeholder 9" descr="Two command lines and a table titled result. The command lines read as follows:&#10;Prompt, many Resid Dev equals do (10000) asterisk summary (g l m (shuffle (survive) approximately equals Age, family equals binomial, data equals I C U)) dollar deviance. &#10;Prompt, head (many Resid Dev).&#10;The table titled result presents the following data.&#10;Row 1. 1, Result: 199.5969&#10;Row 2. 2, Result: 196.9835&#10;Row 3. 3, Result: 199.7340&#10;Row 4. 4, Result: 198.8798&#10;Row 5. 5, Result: 198.7528&#10;Row 6. 6, Result: 195.2662"/>
          <p:cNvPicPr>
            <a:picLocks noGrp="1" noChangeAspect="1"/>
          </p:cNvPicPr>
          <p:nvPr>
            <p:ph type="pic" sz="quarter" idx="11"/>
          </p:nvPr>
        </p:nvPicPr>
        <p:blipFill>
          <a:blip r:embed="rId2"/>
          <a:stretch>
            <a:fillRect/>
          </a:stretch>
        </p:blipFill>
        <p:spPr>
          <a:xfrm>
            <a:off x="152400" y="1905000"/>
            <a:ext cx="5238993" cy="1651293"/>
          </a:xfrm>
          <a:prstGeom prst="rect">
            <a:avLst/>
          </a:prstGeom>
          <a:noFill/>
          <a:ln>
            <a:noFill/>
          </a:ln>
        </p:spPr>
      </p:pic>
      <p:sp>
        <p:nvSpPr>
          <p:cNvPr id="6" name="Content Placeholder 8"/>
          <p:cNvSpPr>
            <a:spLocks noGrp="1"/>
          </p:cNvSpPr>
          <p:nvPr>
            <p:ph type="body" sz="quarter" idx="10"/>
          </p:nvPr>
        </p:nvSpPr>
        <p:spPr>
          <a:xfrm>
            <a:off x="152400" y="3647857"/>
            <a:ext cx="8673738" cy="458002"/>
          </a:xfrm>
        </p:spPr>
        <p:txBody>
          <a:bodyPr>
            <a:noAutofit/>
          </a:bodyPr>
          <a:lstStyle/>
          <a:p>
            <a:pPr marL="0" indent="0">
              <a:buNone/>
            </a:pPr>
            <a:r>
              <a:rPr lang="en-US" altLang="en-US" dirty="0"/>
              <a:t>How many of these are as small as 192.31</a:t>
            </a:r>
            <a:r>
              <a:rPr lang="en-US" altLang="en-US" dirty="0" smtClean="0"/>
              <a:t>?</a:t>
            </a:r>
            <a:endParaRPr lang="en-US" altLang="en-US" dirty="0"/>
          </a:p>
        </p:txBody>
      </p:sp>
      <p:pic>
        <p:nvPicPr>
          <p:cNvPr id="11" name="Picture Placeholder 10" descr="Two command lines read as follows: Prompt, (Count Equals sum (many Resid Dev dollar result lesser than equals 192.31)). [1] 56.&#10;Prompt, (p value equals count/10000). [1] 0.0056."/>
          <p:cNvPicPr>
            <a:picLocks noGrp="1" noChangeAspect="1"/>
          </p:cNvPicPr>
          <p:nvPr>
            <p:ph type="pic" sz="quarter" idx="13"/>
          </p:nvPr>
        </p:nvPicPr>
        <p:blipFill>
          <a:blip r:embed="rId3"/>
          <a:stretch>
            <a:fillRect/>
          </a:stretch>
        </p:blipFill>
        <p:spPr>
          <a:xfrm>
            <a:off x="152400" y="4183700"/>
            <a:ext cx="6936206" cy="938179"/>
          </a:xfrm>
          <a:prstGeom prst="rect">
            <a:avLst/>
          </a:prstGeom>
          <a:noFill/>
          <a:ln>
            <a:noFill/>
          </a:ln>
        </p:spPr>
      </p:pic>
      <p:sp>
        <p:nvSpPr>
          <p:cNvPr id="9" name="Content Placeholder 8"/>
          <p:cNvSpPr>
            <a:spLocks noGrp="1"/>
          </p:cNvSpPr>
          <p:nvPr>
            <p:ph sz="quarter" idx="15"/>
          </p:nvPr>
        </p:nvSpPr>
        <p:spPr>
          <a:xfrm>
            <a:off x="152400" y="5176677"/>
            <a:ext cx="8759822" cy="462123"/>
          </a:xfrm>
        </p:spPr>
        <p:txBody>
          <a:bodyPr>
            <a:normAutofit lnSpcReduction="10000"/>
          </a:bodyPr>
          <a:lstStyle/>
          <a:p>
            <a:pPr marL="0" indent="0">
              <a:buNone/>
            </a:pPr>
            <a:r>
              <a:rPr lang="en-US" altLang="en-US" dirty="0"/>
              <a:t>Chi-square test for </a:t>
            </a:r>
            <a:r>
              <a:rPr lang="en-US" altLang="en-US" i="1" dirty="0"/>
              <a:t>G</a:t>
            </a:r>
            <a:r>
              <a:rPr lang="en-US" altLang="en-US" dirty="0"/>
              <a:t> statistic with original data</a:t>
            </a:r>
            <a:r>
              <a:rPr lang="en-US" altLang="en-US" dirty="0" smtClean="0"/>
              <a:t>:</a:t>
            </a:r>
            <a:endParaRPr lang="en-US" altLang="en-US" dirty="0"/>
          </a:p>
        </p:txBody>
      </p:sp>
      <p:pic>
        <p:nvPicPr>
          <p:cNvPr id="12" name="Picture Placeholder 11" descr="A command line reads 1- p chi square ((200.16 minus 192.31), 1). [1] 0.005082071."/>
          <p:cNvPicPr>
            <a:picLocks noGrp="1" noChangeAspect="1"/>
          </p:cNvPicPr>
          <p:nvPr>
            <p:ph type="pic" sz="quarter" idx="14"/>
          </p:nvPr>
        </p:nvPicPr>
        <p:blipFill>
          <a:blip r:embed="rId4"/>
          <a:stretch>
            <a:fillRect/>
          </a:stretch>
        </p:blipFill>
        <p:spPr>
          <a:xfrm>
            <a:off x="152400" y="5628636"/>
            <a:ext cx="7653019" cy="597166"/>
          </a:xfrm>
          <a:prstGeom prst="rect">
            <a:avLst/>
          </a:prstGeom>
          <a:noFill/>
          <a:ln>
            <a:noFill/>
          </a:ln>
        </p:spPr>
      </p:pic>
    </p:spTree>
    <p:extLst>
      <p:ext uri="{BB962C8B-B14F-4D97-AF65-F5344CB8AC3E}">
        <p14:creationId xmlns:p14="http://schemas.microsoft.com/office/powerpoint/2010/main" val="3705936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Randomization Residual Deviances</a:t>
            </a:r>
          </a:p>
        </p:txBody>
      </p:sp>
      <p:pic>
        <p:nvPicPr>
          <p:cNvPr id="13" name="Picture Placeholder 12" descr="Two command lines and a histogram. The command lines read as follows: &#10;Prompt, hist (many resid Dev dollar result, x lab equals “Simulated Residual Deviances”, mail equals “ ”).&#10;Prompt, a b line (v equals 192.31).&#10;The histogram correlates frequency against Simulated Residual Deviances. The horizontal axis plots the values of Simulated Residual Deviances and the vertical axis plots the values of Frequency. The data presented are as follows: From 185 to 193 simulated residual deviances the frequency stays below 25. From 192 to 199 simulated residual deviances the frequency stays above 25 and bellow 1500. The frequency for 190 to 200 simulated residual deviances is above 3000 and for 190 to 200 simulated residual deviances the frequency is around 3000. A perpendicular line corresponds to 192.3 simulated residual deviances and an arrow from the perpendicular points leftward. An equation above the arrow reads 56 over 10000."/>
          <p:cNvPicPr>
            <a:picLocks noGrp="1" noChangeAspect="1"/>
          </p:cNvPicPr>
          <p:nvPr>
            <p:ph type="pic" sz="quarter" idx="11"/>
          </p:nvPr>
        </p:nvPicPr>
        <p:blipFill>
          <a:blip r:embed="rId3"/>
          <a:stretch>
            <a:fillRect/>
          </a:stretch>
        </p:blipFill>
        <p:spPr>
          <a:xfrm>
            <a:off x="730409" y="1548312"/>
            <a:ext cx="7683182" cy="4623888"/>
          </a:xfrm>
          <a:prstGeom prst="rect">
            <a:avLst/>
          </a:prstGeom>
          <a:noFill/>
          <a:ln>
            <a:noFill/>
          </a:ln>
        </p:spPr>
      </p:pic>
    </p:spTree>
    <p:extLst>
      <p:ext uri="{BB962C8B-B14F-4D97-AF65-F5344CB8AC3E}">
        <p14:creationId xmlns:p14="http://schemas.microsoft.com/office/powerpoint/2010/main" val="3628536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2427</TotalTime>
  <Words>145</Words>
  <Application>Microsoft Office PowerPoint</Application>
  <PresentationFormat>On-screen Show (4:3)</PresentationFormat>
  <Paragraphs>22</Paragraphs>
  <Slides>6</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ＭＳ Ｐゴシック</vt:lpstr>
      <vt:lpstr>Arial</vt:lpstr>
      <vt:lpstr>Arial Black</vt:lpstr>
      <vt:lpstr>Calibri</vt:lpstr>
      <vt:lpstr>Courier New</vt:lpstr>
      <vt:lpstr>Symbol</vt:lpstr>
      <vt:lpstr>Wingdings</vt:lpstr>
      <vt:lpstr>bergerinvitels3e_lectureslides_ch01_final</vt:lpstr>
      <vt:lpstr>Section 11.3</vt:lpstr>
      <vt:lpstr>Topic 11.3</vt:lpstr>
      <vt:lpstr>Randomization Test with Logistic Regression (1 of 3)</vt:lpstr>
      <vt:lpstr>Randomization Test with Logistic Regression (2 of 3)</vt:lpstr>
      <vt:lpstr>Randomization Test with Logistic Regression (3 of 3)</vt:lpstr>
      <vt:lpstr>Randomization Residual Deviances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11.3</dc:title>
  <dc:creator>Canon</dc:creator>
  <cp:lastModifiedBy>Newton, Andy</cp:lastModifiedBy>
  <cp:revision>527</cp:revision>
  <dcterms:created xsi:type="dcterms:W3CDTF">2015-10-23T14:29:37Z</dcterms:created>
  <dcterms:modified xsi:type="dcterms:W3CDTF">2018-10-23T16:54:24Z</dcterms:modified>
</cp:coreProperties>
</file>